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23" r:id="rId3"/>
    <p:sldId id="329" r:id="rId4"/>
    <p:sldId id="330" r:id="rId5"/>
    <p:sldId id="325" r:id="rId6"/>
    <p:sldId id="328" r:id="rId7"/>
    <p:sldId id="327" r:id="rId8"/>
    <p:sldId id="331" r:id="rId9"/>
    <p:sldId id="332" r:id="rId10"/>
    <p:sldId id="273" r:id="rId11"/>
    <p:sldId id="256" r:id="rId12"/>
    <p:sldId id="279" r:id="rId13"/>
    <p:sldId id="265" r:id="rId14"/>
    <p:sldId id="266" r:id="rId15"/>
    <p:sldId id="270" r:id="rId16"/>
    <p:sldId id="271" r:id="rId17"/>
    <p:sldId id="272" r:id="rId18"/>
    <p:sldId id="261" r:id="rId19"/>
    <p:sldId id="318" r:id="rId20"/>
    <p:sldId id="319" r:id="rId21"/>
  </p:sldIdLst>
  <p:sldSz cx="12192000" cy="701992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67" autoAdjust="0"/>
  </p:normalViewPr>
  <p:slideViewPr>
    <p:cSldViewPr snapToGrid="0" showGuides="1">
      <p:cViewPr varScale="1">
        <p:scale>
          <a:sx n="54" d="100"/>
          <a:sy n="54" d="100"/>
        </p:scale>
        <p:origin x="588" y="66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8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Y="-26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C0878F-CC9A-4A7F-A248-F9BEE2E68B3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7DCBD313-88E3-4499-8302-BFDCA3756ED0}">
      <dgm:prSet custT="1"/>
      <dgm:spPr/>
      <dgm:t>
        <a:bodyPr/>
        <a:lstStyle/>
        <a:p>
          <a:pPr rtl="0"/>
          <a:r>
            <a:rPr lang="fr-FR" sz="1600" b="1" i="1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dirty="0">
            <a:latin typeface="Trebuchet MS" panose="020B0603020202020204" pitchFamily="34" charset="0"/>
          </a:endParaRPr>
        </a:p>
      </dgm:t>
    </dgm:pt>
    <dgm:pt modelId="{F927E097-F6A2-4C80-AC39-AA75674F6917}" type="par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6C2B2D28-2124-4778-9478-5CCA4B0214B6}" type="sibTrans" cxnId="{82C9E3C8-8360-4525-A6C1-953FD2735417}">
      <dgm:prSet/>
      <dgm:spPr/>
      <dgm:t>
        <a:bodyPr/>
        <a:lstStyle/>
        <a:p>
          <a:endParaRPr lang="fr-FR" sz="1600">
            <a:latin typeface="Trebuchet MS" panose="020B0603020202020204" pitchFamily="34" charset="0"/>
          </a:endParaRPr>
        </a:p>
      </dgm:t>
    </dgm:pt>
    <dgm:pt modelId="{E9165A0B-6278-4E55-9B3B-CE16F43E871B}" type="pres">
      <dgm:prSet presAssocID="{ACC0878F-CC9A-4A7F-A248-F9BEE2E68B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EA56AD-84C1-49E6-BBAC-CB9FD012191D}" type="pres">
      <dgm:prSet presAssocID="{7DCBD313-88E3-4499-8302-BFDCA3756ED0}" presName="parentText" presStyleLbl="node1" presStyleIdx="0" presStyleCnt="1" custLinFactNeighborX="4128" custLinFactNeighborY="551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C1E1CC-BE67-4042-8C29-4EA3DE2E70D6}" type="presOf" srcId="{ACC0878F-CC9A-4A7F-A248-F9BEE2E68B39}" destId="{E9165A0B-6278-4E55-9B3B-CE16F43E871B}" srcOrd="0" destOrd="0" presId="urn:microsoft.com/office/officeart/2005/8/layout/vList2"/>
    <dgm:cxn modelId="{82C9E3C8-8360-4525-A6C1-953FD2735417}" srcId="{ACC0878F-CC9A-4A7F-A248-F9BEE2E68B39}" destId="{7DCBD313-88E3-4499-8302-BFDCA3756ED0}" srcOrd="0" destOrd="0" parTransId="{F927E097-F6A2-4C80-AC39-AA75674F6917}" sibTransId="{6C2B2D28-2124-4778-9478-5CCA4B0214B6}"/>
    <dgm:cxn modelId="{9E329472-EF0C-4528-A109-D94EB184AE56}" type="presOf" srcId="{7DCBD313-88E3-4499-8302-BFDCA3756ED0}" destId="{FBEA56AD-84C1-49E6-BBAC-CB9FD012191D}" srcOrd="0" destOrd="0" presId="urn:microsoft.com/office/officeart/2005/8/layout/vList2"/>
    <dgm:cxn modelId="{4C84588C-FBAE-4535-AA4A-ADD549383FF8}" type="presParOf" srcId="{E9165A0B-6278-4E55-9B3B-CE16F43E871B}" destId="{FBEA56AD-84C1-49E6-BBAC-CB9FD01219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510"/>
        <a:ext cx="10943046" cy="305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A56AD-84C1-49E6-BBAC-CB9FD012191D}">
      <dsp:nvSpPr>
        <dsp:cNvPr id="0" name=""/>
        <dsp:cNvSpPr/>
      </dsp:nvSpPr>
      <dsp:spPr>
        <a:xfrm>
          <a:off x="0" y="350"/>
          <a:ext cx="10976066" cy="338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latin typeface="Trebuchet MS" panose="020B0603020202020204" pitchFamily="34" charset="0"/>
            </a:rPr>
            <a:t>Fonds africain d’appui à la coopération décentralisée internationale des Collectivités Territoriales - FACDI</a:t>
          </a:r>
          <a:endParaRPr lang="fr-FR" sz="1600" kern="1200" dirty="0">
            <a:latin typeface="Trebuchet MS" panose="020B0603020202020204" pitchFamily="34" charset="0"/>
          </a:endParaRPr>
        </a:p>
      </dsp:txBody>
      <dsp:txXfrm>
        <a:off x="16510" y="16860"/>
        <a:ext cx="10943046" cy="305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62730-D76C-4E92-95D7-ACDAEDE0D276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7C872-B0D8-4B5C-94A5-3C15F91B4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99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9D4C-6CA7-4F80-A433-4021ECDA6274}" type="datetimeFigureOut">
              <a:rPr lang="fr-FR" smtClean="0"/>
              <a:t>21/06/2021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1143000"/>
            <a:ext cx="5359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B94C-3E10-4826-80F6-C63785BE413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082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8863"/>
            <a:ext cx="9144000" cy="244397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87086"/>
            <a:ext cx="9144000" cy="16948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8D70-93C0-4E3A-A717-665209C2F5E3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603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98B4-D82B-46B1-B1F5-D75E2970851E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40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73746"/>
            <a:ext cx="2628900" cy="59490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73746"/>
            <a:ext cx="7734300" cy="5949062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5911-E133-4264-98C9-7B274833CB5C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64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EBCA-6ABA-475D-8E2F-ECD1E382D125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3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50107"/>
            <a:ext cx="10515600" cy="292009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97826"/>
            <a:ext cx="10515600" cy="153560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EE1C-B165-4E06-9C51-108332808BD7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5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68730"/>
            <a:ext cx="5181600" cy="445407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68730"/>
            <a:ext cx="5181600" cy="445407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5E00-49EE-487A-AA29-2D71DE9F9AFE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94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3747"/>
            <a:ext cx="10515600" cy="13568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20857"/>
            <a:ext cx="5157787" cy="843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64223"/>
            <a:ext cx="5157787" cy="37715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0857"/>
            <a:ext cx="5183188" cy="843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64223"/>
            <a:ext cx="5183188" cy="37715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7066-70F8-4A70-A033-14152065E26C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932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55BF-7678-4C53-B13D-7D6C339DEA45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3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BA21-ED75-4033-A3D1-A13ED45023BB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30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7995"/>
            <a:ext cx="3932237" cy="16379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10740"/>
            <a:ext cx="6172200" cy="49886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05977"/>
            <a:ext cx="3932237" cy="39015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58E1-732C-4072-9CDC-64778B5C9561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3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67995"/>
            <a:ext cx="3932237" cy="16379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10740"/>
            <a:ext cx="6172200" cy="498869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05977"/>
            <a:ext cx="3932237" cy="39015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9710-1876-48BC-892C-6E9924C17AA0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3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3747"/>
            <a:ext cx="10515600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68730"/>
            <a:ext cx="10515600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6431"/>
            <a:ext cx="27432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2FDFD-59A1-46BC-B5A7-5A401A46ACBF}" type="datetime1">
              <a:rPr lang="fr-FR" smtClean="0"/>
              <a:t>21/06/2021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6431"/>
            <a:ext cx="41148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6431"/>
            <a:ext cx="274320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F3FA-B52C-47D3-97D9-A696FC7A2AD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9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1396" y="327854"/>
            <a:ext cx="3593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Ministère </a:t>
            </a:r>
            <a:r>
              <a:rPr lang="fr-FR" sz="1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de l’Intérieur</a:t>
            </a:r>
          </a:p>
          <a:p>
            <a:pPr algn="ctr"/>
            <a:r>
              <a:rPr lang="fr-FR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Direction Générale des Collectivités Territoriales</a:t>
            </a:r>
          </a:p>
          <a:p>
            <a:pPr algn="ctr"/>
            <a:r>
              <a:rPr lang="fr-FR" sz="1100" dirty="0">
                <a:latin typeface="Trebuchet MS" panose="020B0603020202020204" pitchFamily="34" charset="0"/>
                <a:cs typeface="Times New Roman" panose="02020603050405020304" pitchFamily="18" charset="0"/>
              </a:rPr>
              <a:t>Pôle « Coopération et Documentation »</a:t>
            </a:r>
          </a:p>
          <a:p>
            <a:pPr algn="ctr"/>
            <a:r>
              <a:rPr lang="fr-FR" sz="1100" dirty="0">
                <a:latin typeface="Trebuchet MS" panose="020B0603020202020204" pitchFamily="34" charset="0"/>
                <a:cs typeface="Times New Roman" panose="02020603050405020304" pitchFamily="18" charset="0"/>
              </a:rPr>
              <a:t>Division de la Coopération Décentralisée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03176" y="4381567"/>
            <a:ext cx="3976321" cy="858857"/>
          </a:xfrm>
          <a:prstGeom prst="horizontalScroll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Résultats de 1</a:t>
            </a:r>
            <a:r>
              <a:rPr lang="fr-FR" b="1" baseline="30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er</a:t>
            </a:r>
            <a:r>
              <a:rPr lang="fr-F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appel à projets </a:t>
            </a:r>
          </a:p>
          <a:p>
            <a:pPr algn="ctr"/>
            <a:r>
              <a:rPr lang="fr-F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au titre de l’exercice 2020</a:t>
            </a:r>
            <a:endParaRPr lang="fr-FR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662" y="327854"/>
            <a:ext cx="927450" cy="55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7"/>
          <p:cNvSpPr txBox="1"/>
          <p:nvPr/>
        </p:nvSpPr>
        <p:spPr>
          <a:xfrm>
            <a:off x="9558157" y="248968"/>
            <a:ext cx="2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ar-SA" sz="1200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وزارة </a:t>
            </a:r>
            <a:r>
              <a:rPr lang="ar-SA" sz="1200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الداخلية</a:t>
            </a:r>
            <a:endParaRPr lang="fr-FR" sz="1200" dirty="0"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ctr">
              <a:spcAft>
                <a:spcPts val="0"/>
              </a:spcAft>
            </a:pPr>
            <a:r>
              <a:rPr lang="ar-SA" sz="1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المديرية العامة للجماعات الترابية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fr-FR" sz="1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     </a:t>
            </a:r>
            <a:r>
              <a:rPr lang="ar-SA" sz="12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SA" sz="1200" kern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قطب</a:t>
            </a:r>
            <a:r>
              <a:rPr lang="fr-FR" sz="1200" kern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 </a:t>
            </a:r>
            <a:r>
              <a:rPr lang="ar-SA" sz="1200" kern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التعاون والتوثيق</a:t>
            </a:r>
            <a:r>
              <a:rPr lang="fr-FR" sz="1200" kern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  </a:t>
            </a:r>
            <a:r>
              <a:rPr lang="fr-FR" sz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fr-FR" sz="1200" kern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   </a:t>
            </a:r>
            <a:endParaRPr lang="ar-SA" sz="1200" kern="1200" dirty="0" smtClean="0">
              <a:solidFill>
                <a:srgbClr val="000000"/>
              </a:solidFill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ctr" rtl="1">
              <a:spcAft>
                <a:spcPts val="0"/>
              </a:spcAft>
            </a:pPr>
            <a:r>
              <a:rPr lang="ar-SA" sz="1200" dirty="0" smtClean="0">
                <a:solidFill>
                  <a:srgbClr val="00000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قسم التعاون اللامركزي</a:t>
            </a:r>
            <a:endParaRPr lang="fr-FR" sz="1200" dirty="0"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3247" y="90907"/>
            <a:ext cx="832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المملكة المغربية</a:t>
            </a:r>
            <a:endParaRPr lang="fr-FR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13421" y="878254"/>
            <a:ext cx="1828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ROYAUME DU MAROC</a:t>
            </a:r>
            <a:endParaRPr lang="fr-FR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08174" y="2598028"/>
            <a:ext cx="7464526" cy="135668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1842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LE FONDS AFRICAIN D’APPUI À LA COOPÉRATION DÉCENTRALISÉE INTERNATIONALE DES COLLECTIVITÉS TERRITORIALES</a:t>
            </a:r>
          </a:p>
        </p:txBody>
      </p:sp>
    </p:spTree>
    <p:extLst>
      <p:ext uri="{BB962C8B-B14F-4D97-AF65-F5344CB8AC3E}">
        <p14:creationId xmlns:p14="http://schemas.microsoft.com/office/powerpoint/2010/main" val="3658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260" y="1277480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Région de Souss Massa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578" y="1966200"/>
            <a:ext cx="1119336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Master exécutif en management des villes: octroi de bourses au profit de 4 managers territoriaux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0725" y="5235057"/>
            <a:ext cx="5557722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312.000 Dh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93.600 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31.200 Dh, soit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187.200 Dh, soit 60%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578" y="2318721"/>
            <a:ext cx="13898909" cy="61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Formation de cadres territoriaux</a:t>
            </a:r>
          </a:p>
          <a:p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1984" y="4236314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76108" y="4169798"/>
            <a:ext cx="62028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75996" y="4588835"/>
            <a:ext cx="6157745" cy="227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1126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 cas de stage des étudiants à Agadir, la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mobilisera un montant de 32.000 Dh pour leur prise en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charge.</a:t>
            </a:r>
          </a:p>
          <a:p>
            <a:r>
              <a:rPr lang="fr-FR" sz="1638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Accès illimité au portail LMS, à la bibliothèque, au webinar, formation en ligne et accès à tous les équipements de l’Université Al Akhawayne estimés à 200.000 Dh.</a:t>
            </a:r>
          </a:p>
          <a:p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60" y="964244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72376" y="1257310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Région San Pedro/Côte d'Ivoire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48855" y="1240150"/>
            <a:ext cx="3643145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Université Al Akhawayne, CGLUA, ALGA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260" y="1634630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0725" y="4763472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578" y="2606639"/>
            <a:ext cx="11998835" cy="160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rayonner et partager l’expérience marocaine en matière de régionalisation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avancée;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coopération Sud-Sud un levier  pour la promotion de la performance et du professionnalisme au sein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administrations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partenaires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4178386349"/>
              </p:ext>
            </p:extLst>
          </p:nvPr>
        </p:nvGraphicFramePr>
        <p:xfrm>
          <a:off x="2903" y="20476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84638" y="518749"/>
            <a:ext cx="603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d.</a:t>
            </a:r>
            <a:r>
              <a:rPr lang="fr-FR" dirty="0" smtClean="0">
                <a:latin typeface="Trebuchet MS" panose="020B0603020202020204" pitchFamily="34" charset="0"/>
              </a:rPr>
              <a:t> </a:t>
            </a:r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Etats détaillés des actons ou projets retenus</a:t>
            </a:r>
            <a:endParaRPr lang="fr-FR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10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1056181"/>
            <a:ext cx="426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Région de Rabat-Salé-Kénitra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6" y="1849926"/>
            <a:ext cx="1082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Master exécutif en management des villes: octroi de bourses au profit de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territoriaux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0725" y="4423904"/>
            <a:ext cx="5369336" cy="160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</a:p>
          <a:p>
            <a:r>
              <a:rPr lang="fr-FR" sz="16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</a:t>
            </a:r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546.000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</a:t>
            </a:r>
          </a:p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163.800 Dh, soit 30%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54.600 Dh, soit 10 %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327.600 Dh, soit 60 %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60" y="2206419"/>
            <a:ext cx="12101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Formation de cadres territoriaux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5557" y="4062583"/>
            <a:ext cx="3518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12 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37251" y="3957070"/>
            <a:ext cx="620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territoriaux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37251" y="4336503"/>
            <a:ext cx="5810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fr-FR" sz="16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fr-FR" sz="16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NATURE:</a:t>
            </a:r>
          </a:p>
          <a:p>
            <a:pPr algn="just"/>
            <a:r>
              <a:rPr lang="fr-FR" sz="16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fr-FR" sz="16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pPr algn="just"/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Accès illimité au portail LMS, à la bibliothèque, au webinar, formation en ligne et accès à tous les équipements de l’Université Al Akhawayne estimés à 200.000 Dh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260" y="2511781"/>
            <a:ext cx="11998835" cy="160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rayonner et partager l’expérience marocaine en matière de régionalisation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avancée;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coopération Sud-Sud un levier  pour la promotion de la performance et du professionnalisme au sein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administrations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partenaires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60" y="638178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5" y="1038737"/>
            <a:ext cx="426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Régions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Nouakchott, Hauts Bassins,</a:t>
            </a:r>
          </a:p>
          <a:p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Grands Ponts et Tombouctou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473021" y="1025482"/>
            <a:ext cx="3623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Al Akhawayne, CGLUA, ALGA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963" y="1493427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61512655"/>
              </p:ext>
            </p:extLst>
          </p:nvPr>
        </p:nvGraphicFramePr>
        <p:xfrm>
          <a:off x="7720" y="24263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11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57245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Région de Fès-Meknès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5" y="1445893"/>
            <a:ext cx="1119336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Master exécutif en management des villes: octroi de bourses au profit de 5 managers territoriaux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0725" y="4631636"/>
            <a:ext cx="536933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390.000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:117.000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234.000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30" y="1773366"/>
            <a:ext cx="13898909" cy="61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Formation de cadres territoriaux</a:t>
            </a:r>
          </a:p>
          <a:p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782" y="3846380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12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24005" y="3761706"/>
            <a:ext cx="62028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territoriaux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60" y="482181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5" y="783758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Cotonou/Benin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473022" y="775109"/>
            <a:ext cx="3622396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Al Akhawayne, CGLUA, ALGA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85" y="1114279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737" y="4238647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38165" y="4292431"/>
            <a:ext cx="6730512" cy="194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pPr algn="just"/>
            <a:endParaRPr lang="fr-FR" sz="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fr-FR" sz="1638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Accès illimité au portail LMS, à la bibliothèque, au webinar, formation en ligne et accès à tous les équipements de l’Université Al Akhawayne estimés à 200.000 Dh.</a:t>
            </a:r>
          </a:p>
          <a:p>
            <a:pPr algn="just"/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6582" y="2087324"/>
            <a:ext cx="11998835" cy="160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rayonner et partager l’expérience marocaine en matière de régionalisation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avancée;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coopération Sud-Sud un levier  pour la promotion de la performance et du professionnalisme au sein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administrations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partenaires.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920220419"/>
              </p:ext>
            </p:extLst>
          </p:nvPr>
        </p:nvGraphicFramePr>
        <p:xfrm>
          <a:off x="2902" y="20475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12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57245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Région de l'Oriental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6" y="1428171"/>
            <a:ext cx="8703438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Renforcement de la coopération économique entre les deux partenaires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876" y="4694144"/>
            <a:ext cx="536933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4.000.000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720.000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18%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640.000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16%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2.400.000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30" y="1764609"/>
            <a:ext cx="1389890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S’appuyer sur la jeunesse pour renforcer la coopération économique avec les partenaires en Afrique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260" y="3946352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36   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08288" y="3919457"/>
            <a:ext cx="7522347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1500 jeunes du Département de Kaolack et 2000 jeunes de la Région de l’Oriental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57212" y="4483510"/>
            <a:ext cx="6367235" cy="1491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à disposition du centre de coaching et du centre de formation et d’un cadre chargé de la formation.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à disposition d’experts et de formateurs.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130" y="2083116"/>
            <a:ext cx="12174615" cy="18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Octroi de 20 bourses pour des formations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académiques et de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bourses pour des formations professionnelles,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plate-forme digitale de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l’entreprenariat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 en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entreprenariat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coaching et organisation de 4 séminaires webinaires,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en réseau des acteurs économiques et soutiens financiers des jeunes entrepreneurs et étude des opportunités d’affaires et des potentialités économiques,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Création d’un courant d’affaires </a:t>
            </a:r>
            <a:r>
              <a:rPr lang="fr-FR" sz="1638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Kaolock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-Oriental.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60" y="482181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4" y="783758"/>
            <a:ext cx="4743227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Conseil départemental de Kaolock/Sénégal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970784" y="767732"/>
            <a:ext cx="32829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CGLUA, ALGA, AMCI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85" y="1114279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876" y="4355590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20303273"/>
              </p:ext>
            </p:extLst>
          </p:nvPr>
        </p:nvGraphicFramePr>
        <p:xfrm>
          <a:off x="2901" y="20476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13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727" y="712247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Marrakech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6" y="1346898"/>
            <a:ext cx="8703438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Etude d’identification et relevé des sites d’intérêt écologique ou patrimonial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0107" y="4591074"/>
            <a:ext cx="536933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2.800.000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840.000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1.680.000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623" y="1656238"/>
            <a:ext cx="12039314" cy="61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Prise en compte du patrimoine de la ville de Yaoundé pour permettre la connaissance et la répartition des milieux naturels et patrimoniaux du territoire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727" y="3726683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36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25566" y="3726683"/>
            <a:ext cx="62028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Les habitants de la ville de Yaoundé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7698" y="4234936"/>
            <a:ext cx="6754302" cy="123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Assistance technique pour la création d’une Agence Urbaine à Yaoundé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Mise à disposition de l’équipe des moyens logistiques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623" y="2191414"/>
            <a:ext cx="12039314" cy="135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relevé et des travaux topographiques de l’ensemble des sites identifiés,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Promouvoir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développement du tourisme écologique et culturel et la conservation du patrimoine,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l’attractivité de la métropole,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Mettre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place une structure locale qui pilote le projet (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Agence Urbaine).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60" y="428183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4" y="702762"/>
            <a:ext cx="4665735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Urbaine de Yaoundé/Cameroun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610600" y="695735"/>
            <a:ext cx="3643146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Fédération MAJAL, AU, CGLUA, ONU-Habitat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85" y="1024283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0107" y="4261312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3152257184"/>
              </p:ext>
            </p:extLst>
          </p:nvPr>
        </p:nvGraphicFramePr>
        <p:xfrm>
          <a:off x="7722" y="24264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14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57245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Rabat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5" y="1499891"/>
            <a:ext cx="1216586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Aménagement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places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l'indépendance et de libération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875" y="4699263"/>
            <a:ext cx="446619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3.980.000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1.194.000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398.000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2.388.000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30" y="1944315"/>
            <a:ext cx="1389890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Donner à la zone du plateau de Dakar une vocation de « Ville patrimoine durable et ouvert »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7875" y="3815061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36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2782" y="3859415"/>
            <a:ext cx="62028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Les habitants de la ville de Dakar et les touristes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130" y="2309744"/>
            <a:ext cx="12174614" cy="135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Renforcer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fonction patrimoniale de la place de l’indépendance,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Reconquérir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place de la libération afin d’ouvrir la ville sur le port,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encadrer les projets de réhabilitation des monuments historiques en cours de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 en place d’une Agence Urbaine à Dakar. 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60" y="482181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5" y="783758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Municipalité de Dakar/Sénégal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610600" y="767732"/>
            <a:ext cx="3518646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Fédération MAJAL, AU, CGLUA, ONU-Habitat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85" y="1114279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130" y="4313562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62781" y="4408993"/>
            <a:ext cx="7266465" cy="1691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pPr algn="just"/>
            <a:endParaRPr lang="fr-FR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Assistance et accompagnement, élaboration d’études préliminaires, mise à disposition d’experts, organisation de workshops.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Mise à disposition de données et de documents, élaborer un rapport d’analyse préliminaire, mettre à disposition des moyens logistiques et humains.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371379226"/>
              </p:ext>
            </p:extLst>
          </p:nvPr>
        </p:nvGraphicFramePr>
        <p:xfrm>
          <a:off x="2901" y="20475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15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03247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Béni Mellal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6" y="1319899"/>
            <a:ext cx="10460077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Renforcement des maillons pré-collecte, collecte et transport des déchets ménagers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0725" y="4780651"/>
            <a:ext cx="4698802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3.873.485, 80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1.162.045,74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:387.348,58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2.324.091,48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30" y="1629372"/>
            <a:ext cx="1213380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Réanimer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raffermir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système de gestion des déchets ménagers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9470" y="3927206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 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69527" y="3900830"/>
            <a:ext cx="62028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126.021 habitants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17978" y="4439689"/>
            <a:ext cx="6109998" cy="1683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512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Mobilisation de la population, fourniture de main d’œuvre, mise à disposition de salles pour la formation et fourniture de carburant pour les déplacement (8.358,91 Dh)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024" y="1998437"/>
            <a:ext cx="12063952" cy="18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sensibilisation des acteurs sur l’assainissement,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trois centres de collecte existants en Centres de tri des déchets,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trois nouveaux centres de collecte des ordures ménagères,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Acquisitions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seize conteneurs à ordures de volume minimal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12m</a:t>
            </a:r>
            <a:r>
              <a:rPr lang="fr-FR" sz="1638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trois véhicules de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transport,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mille cents ménages en poubelles.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60" y="401185"/>
            <a:ext cx="2930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5" y="702762"/>
            <a:ext cx="5286729" cy="34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Arrondissement 7 de Bobo-Dioulasso/Burkina Faso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582778" y="677736"/>
            <a:ext cx="2171163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1984" y="988285"/>
            <a:ext cx="295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876" y="4443687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4018475367"/>
              </p:ext>
            </p:extLst>
          </p:nvPr>
        </p:nvGraphicFramePr>
        <p:xfrm>
          <a:off x="7719" y="24262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16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57245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Dakhla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6" y="1499891"/>
            <a:ext cx="8703438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Réaménagement du jardin public de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Rufisque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760" y="4570522"/>
            <a:ext cx="536933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3.500.000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840.000 Dh, soit 24%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560.000 Dh, soit 16%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2.100.000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772" y="1975719"/>
            <a:ext cx="1389890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Reprendre l’espace paysager avec voirie, parking, jets d’eau et autres accessoires de détente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0725" y="3816049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18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98499" y="3816043"/>
            <a:ext cx="6202861" cy="34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Habitants de la ville de Rustique et visiteurs étrangers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24284" y="4342765"/>
            <a:ext cx="5185244" cy="122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Matériaux de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construction,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terreau, arbres du pays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234" y="2361415"/>
            <a:ext cx="12174615" cy="147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Offrir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 populations un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jardin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aménagé avec accessoires,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Créer un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 environnement paysager reflétant la culture locale et celle du patrimoine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marocain,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Disposer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 cadre de vie attractif.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60" y="482181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5" y="783758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Ville de Rufisque/Sénégal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91314" y="767732"/>
            <a:ext cx="3462431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Fédération MAJAL, AU, CGLUA, ONU-Habitat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85" y="1114279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9131" y="4232767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462453134"/>
              </p:ext>
            </p:extLst>
          </p:nvPr>
        </p:nvGraphicFramePr>
        <p:xfrm>
          <a:off x="2903" y="20476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17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57245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d’Al Hoceima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5" y="1499891"/>
            <a:ext cx="11378067" cy="34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Elaboration du programme intégré de mise à niveau et de requalification de l'arrondissement d'Abomey-Calavi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0725" y="4588447"/>
            <a:ext cx="4697110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1.800.000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540.000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1.080.000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230" y="1998187"/>
            <a:ext cx="1389890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Mettre en place une 1</a:t>
            </a:r>
            <a:r>
              <a:rPr lang="fr-FR" sz="1638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pour créer une centralité urbaine à même d’installer des équipements de proximité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782" y="3852473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24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80570" y="3814435"/>
            <a:ext cx="620286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100.000 habitants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67835" y="4196028"/>
            <a:ext cx="7243483" cy="19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</a:t>
            </a:r>
            <a:r>
              <a:rPr lang="fr-FR" sz="1638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fr-FR" sz="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Assistance et accompagnement pour l’élaboration des TDR de l’étude, honoraires des experts, frais de déplacement et d’hébergement, organisation de séminaires et workshops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Frais de réceptions, acquisition de cartes et images satellitaires, réalisation de levées et plans-côtés le cas échéant.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-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260" y="2299634"/>
            <a:ext cx="12054058" cy="14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cadre de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 des populations par l’amélioration des services rendus aux citoyens,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qualité architecturale, urbanistique et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paysagère,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des recettes générées par les équipements communaux (gare routière, abattoirs, marché municipal, etc.),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Renforcement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cohésion sociale par le redressement et la mise à niveau des quartiers sous-équipés.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60" y="482181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5" y="783758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d'Abomey-Calavi/Benin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686800" y="767732"/>
            <a:ext cx="3566946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Fédération MAJAL, AU, CGLUA, ONU-Habitat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85" y="1114279"/>
            <a:ext cx="3589788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</a:t>
            </a:r>
            <a:r>
              <a:rPr lang="fr-FR" sz="1638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38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875" y="4218791"/>
            <a:ext cx="3589788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</a:t>
            </a:r>
            <a:r>
              <a:rPr lang="fr-FR" sz="1638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38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356069065"/>
              </p:ext>
            </p:extLst>
          </p:nvPr>
        </p:nvGraphicFramePr>
        <p:xfrm>
          <a:off x="2903" y="20475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18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57245"/>
            <a:ext cx="4264786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Fès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6" y="1499891"/>
            <a:ext cx="1119336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Gestion des déchets ménagers des riverains et des usagers aux abords des berges amont du marigot Houet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0725" y="4730888"/>
            <a:ext cx="536933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3.183.946,32 Dh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933.911,32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29%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340.369,75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11%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34.000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1.875.665,25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59%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905" y="1851530"/>
            <a:ext cx="12097030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</a:t>
            </a:r>
            <a:r>
              <a:rPr lang="fr-FR" sz="1638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Contribuer à la gestion durable et participative des déchets solides ménagers en vue de la préservation de l’écosystème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7905" y="3718391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30   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31422" y="3718391"/>
            <a:ext cx="7360578" cy="61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Les pépiniéristes-horticulteurs, les maraichers, les lavandières, les potiers, les occupants du domaine publics.  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96001" y="4405578"/>
            <a:ext cx="5185244" cy="128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130" y="2154837"/>
            <a:ext cx="13898909" cy="135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Améliorer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gestion des déchets ménagers produits par les riverains et les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usagers,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Mettre en place un cadre de concertation sur la gestion des déchets,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 des groupes cibles,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Mettre en place une unité de gestion.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260" y="482181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82659" y="765186"/>
            <a:ext cx="480380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Bobo-Dioulasso/Burkina Faso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616040" y="757245"/>
            <a:ext cx="3182899" cy="34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Institut Eco-conseil (Belgique)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85" y="1114279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0725" y="4366699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3772735190"/>
              </p:ext>
            </p:extLst>
          </p:nvPr>
        </p:nvGraphicFramePr>
        <p:xfrm>
          <a:off x="2901" y="20475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2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695659411"/>
              </p:ext>
            </p:extLst>
          </p:nvPr>
        </p:nvGraphicFramePr>
        <p:xfrm>
          <a:off x="7719" y="24261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61792" y="714901"/>
            <a:ext cx="22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SOMMAIRE</a:t>
            </a:r>
            <a:endParaRPr lang="fr-FR" b="1" spc="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1792" y="1242884"/>
            <a:ext cx="100203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fr-FR" dirty="0" smtClean="0">
                <a:latin typeface="Trebuchet MS" panose="020B0603020202020204" pitchFamily="34" charset="0"/>
              </a:rPr>
              <a:t>INTRODUCTION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fr-FR" dirty="0" smtClean="0">
                <a:latin typeface="Trebuchet MS" panose="020B0603020202020204" pitchFamily="34" charset="0"/>
              </a:rPr>
              <a:t>RÉSULTATS DE L’APPEL À PROJETS</a:t>
            </a:r>
          </a:p>
          <a:p>
            <a:pPr marL="857250" lvl="1" indent="-400050">
              <a:lnSpc>
                <a:spcPct val="200000"/>
              </a:lnSpc>
              <a:buFont typeface="+mj-lt"/>
              <a:buAutoNum type="alphaUcPeriod"/>
            </a:pPr>
            <a:r>
              <a:rPr lang="fr-FR" dirty="0" smtClean="0">
                <a:latin typeface="Trebuchet MS" panose="020B0603020202020204" pitchFamily="34" charset="0"/>
              </a:rPr>
              <a:t>DEMANDES NON ÉLIGIBLES</a:t>
            </a:r>
          </a:p>
          <a:p>
            <a:pPr marL="857250" lvl="1" indent="-400050">
              <a:lnSpc>
                <a:spcPct val="200000"/>
              </a:lnSpc>
              <a:buFont typeface="+mj-lt"/>
              <a:buAutoNum type="alphaUcPeriod"/>
            </a:pPr>
            <a:r>
              <a:rPr lang="fr-FR" dirty="0" smtClean="0">
                <a:latin typeface="Trebuchet MS" panose="020B0603020202020204" pitchFamily="34" charset="0"/>
              </a:rPr>
              <a:t>DEMANDES ÉLIGIBLES</a:t>
            </a:r>
          </a:p>
          <a:p>
            <a:pPr marL="1314450" lvl="2" indent="-400050">
              <a:lnSpc>
                <a:spcPct val="200000"/>
              </a:lnSpc>
              <a:buFont typeface="+mj-lt"/>
              <a:buAutoNum type="alphaLcPeriod"/>
            </a:pPr>
            <a:r>
              <a:rPr lang="fr-FR" dirty="0" smtClean="0">
                <a:latin typeface="Trebuchet MS" panose="020B0603020202020204" pitchFamily="34" charset="0"/>
              </a:rPr>
              <a:t>RÉPARTITION PAR COLLECTIVITÉS TERRITORIALES ET PAR PAYS D’APPARTENANCE</a:t>
            </a:r>
          </a:p>
          <a:p>
            <a:pPr marL="1314450" lvl="2" indent="-400050">
              <a:lnSpc>
                <a:spcPct val="200000"/>
              </a:lnSpc>
              <a:buFont typeface="+mj-lt"/>
              <a:buAutoNum type="alphaLcPeriod"/>
            </a:pPr>
            <a:r>
              <a:rPr lang="fr-FR" dirty="0" smtClean="0">
                <a:latin typeface="Trebuchet MS" panose="020B0603020202020204" pitchFamily="34" charset="0"/>
              </a:rPr>
              <a:t>RÉPARTITION PAR DOMAINES D’INTERVENTION – THÉMATIQUES</a:t>
            </a:r>
          </a:p>
          <a:p>
            <a:pPr marL="1314450" lvl="2" indent="-400050">
              <a:lnSpc>
                <a:spcPct val="200000"/>
              </a:lnSpc>
              <a:buFont typeface="+mj-lt"/>
              <a:buAutoNum type="alphaLcPeriod"/>
            </a:pPr>
            <a:r>
              <a:rPr lang="fr-FR" dirty="0" smtClean="0">
                <a:latin typeface="Trebuchet MS" panose="020B0603020202020204" pitchFamily="34" charset="0"/>
              </a:rPr>
              <a:t>RÉPARTITION PAR SOURCES DE FINANCEMENT</a:t>
            </a:r>
          </a:p>
          <a:p>
            <a:pPr marL="1314450" lvl="2" indent="-400050">
              <a:lnSpc>
                <a:spcPct val="200000"/>
              </a:lnSpc>
              <a:buFont typeface="+mj-lt"/>
              <a:buAutoNum type="alphaLcPeriod"/>
            </a:pPr>
            <a:r>
              <a:rPr lang="fr-FR" dirty="0" smtClean="0">
                <a:latin typeface="Trebuchet MS" panose="020B0603020202020204" pitchFamily="34" charset="0"/>
              </a:rPr>
              <a:t>ÉTATS DÉTAILLÉS DES ACTIONS OU PROJETS RETENUS</a:t>
            </a:r>
          </a:p>
          <a:p>
            <a:pPr marL="0" lvl="1">
              <a:lnSpc>
                <a:spcPct val="200000"/>
              </a:lnSpc>
            </a:pPr>
            <a:r>
              <a:rPr lang="fr-FR" dirty="0" smtClean="0">
                <a:latin typeface="Trebuchet MS" panose="020B0603020202020204" pitchFamily="34" charset="0"/>
              </a:rPr>
              <a:t>IV</a:t>
            </a:r>
            <a:r>
              <a:rPr lang="fr-FR" dirty="0">
                <a:latin typeface="Trebuchet MS" panose="020B0603020202020204" pitchFamily="34" charset="0"/>
              </a:rPr>
              <a:t>.  CONCLUSION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83784" y="6506431"/>
            <a:ext cx="370015" cy="373746"/>
          </a:xfrm>
        </p:spPr>
        <p:txBody>
          <a:bodyPr/>
          <a:lstStyle/>
          <a:p>
            <a:fld id="{A2E1F3FA-B52C-47D3-97D9-A696FC7A2AD4}" type="slidenum">
              <a:rPr lang="fr-FR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0725" y="703247"/>
            <a:ext cx="4056831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de Benguerir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7875" y="1301900"/>
            <a:ext cx="1216586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 du partenariat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cadre de vie de la population et des revenus des femmes du village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d’Abobo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0636" y="4548920"/>
            <a:ext cx="5369336" cy="13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Coût global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2.799.896 Dh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839.969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30%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279.989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10%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 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 cours</a:t>
            </a: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Appui demandé au Fonds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1.679.938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Dh, soit 60% 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130" y="1629373"/>
            <a:ext cx="1389890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 général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Amélioration du cadre de vie de la population et des revenus des femmes du village d’Abobo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29" y="3577655"/>
            <a:ext cx="3518194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Durée de réalisation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24 </a:t>
            </a:r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mois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952811" y="3560259"/>
            <a:ext cx="7315578" cy="61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cible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60.000 personnes vont bénéficier du reverdissement,100 femmes seront formées, 2.937 élèves vont utiliser des latrines, 44 emplois verts seront crées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96000" y="4277323"/>
            <a:ext cx="5185244" cy="128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EN NATURE:</a:t>
            </a:r>
          </a:p>
          <a:p>
            <a:endParaRPr lang="fr-FR" sz="10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CTA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endParaRPr lang="fr-FR" sz="163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875" y="1995246"/>
            <a:ext cx="12174868" cy="160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Reverdissement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lutter contre la pollution atmosphérique,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raitement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eaux usées,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Renforcement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capacités des femmes dans la gestion des 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coopératives,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Réhabilitation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d’une unité de production et son équipement, </a:t>
            </a:r>
            <a:endParaRPr lang="fr-FR" sz="1638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latrines pour femmes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260" y="428183"/>
            <a:ext cx="351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 PARTENAIRES: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08234" y="711762"/>
            <a:ext cx="4583079" cy="352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CTA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Commune urbaine d'Abobo/Côte d'Ivoire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060431" y="705455"/>
            <a:ext cx="3004817" cy="5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38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fr-FR" sz="16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UEMOA-Union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Economique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Monétaire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Ouest</a:t>
            </a:r>
            <a:r>
              <a:rPr lang="fr-FR" sz="163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Africaine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985" y="979285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DE CADRAGE: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7875" y="4209642"/>
            <a:ext cx="358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DONNÉES FINANCIÈRES: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Diagramme 16"/>
          <p:cNvGraphicFramePr/>
          <p:nvPr>
            <p:extLst>
              <p:ext uri="{D42A27DB-BD31-4B8C-83A1-F6EECF244321}">
                <p14:modId xmlns:p14="http://schemas.microsoft.com/office/powerpoint/2010/main" val="1540001603"/>
              </p:ext>
            </p:extLst>
          </p:nvPr>
        </p:nvGraphicFramePr>
        <p:xfrm>
          <a:off x="20829" y="20476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20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41832" y="962025"/>
            <a:ext cx="3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I. Introduction</a:t>
            </a:r>
            <a:endParaRPr lang="fr-FR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2CEE080-D946-4AD7-9375-2A0691EE18FE}"/>
              </a:ext>
            </a:extLst>
          </p:cNvPr>
          <p:cNvSpPr txBox="1"/>
          <p:nvPr/>
        </p:nvSpPr>
        <p:spPr>
          <a:xfrm>
            <a:off x="341832" y="1594972"/>
            <a:ext cx="116382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Le 1</a:t>
            </a:r>
            <a:r>
              <a:rPr lang="fr-FR" baseline="30000" dirty="0">
                <a:latin typeface="Trebuchet MS" panose="020B0603020202020204" pitchFamily="34" charset="0"/>
                <a:cs typeface="Times New Roman" panose="02020603050405020304" pitchFamily="18" charset="0"/>
              </a:rPr>
              <a:t>er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 appel à projet 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afférent au Fonds africain a 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été lancé le 9 mars 2020 pour une durée de 3 mois. cette durée a été prolongée de trois autres mois à cause des bouleversements causés par la pandémie du covid-19. </a:t>
            </a:r>
          </a:p>
          <a:p>
            <a:pPr>
              <a:lnSpc>
                <a:spcPct val="150000"/>
              </a:lnSpc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A63EE-EE7F-4C19-8E33-FB9106748CCA}"/>
              </a:ext>
            </a:extLst>
          </p:cNvPr>
          <p:cNvSpPr/>
          <p:nvPr/>
        </p:nvSpPr>
        <p:spPr>
          <a:xfrm>
            <a:off x="341831" y="2653990"/>
            <a:ext cx="11638249" cy="1703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A la date du 9 septembre 2020, date de clôture de l’appel à projets, la DGCT a reçu 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19 dossiers 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de demandes de soutien du fonds africain d’appui à la coopération décentralisée internationale des Collectivités Territoriales émanant de quatre (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Conseils Régionaux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, un (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Conseil Préfectoral 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et onze (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11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Conseils Communaux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CD7EBD5-3C89-48DC-9621-B64D8C15FB31}"/>
              </a:ext>
            </a:extLst>
          </p:cNvPr>
          <p:cNvSpPr txBox="1"/>
          <p:nvPr/>
        </p:nvSpPr>
        <p:spPr>
          <a:xfrm>
            <a:off x="341829" y="4517538"/>
            <a:ext cx="11638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rebuchet MS" panose="020B0603020202020204" pitchFamily="34" charset="0"/>
              </a:rPr>
              <a:t>Les 19 </a:t>
            </a:r>
            <a:r>
              <a:rPr lang="en-US" dirty="0" err="1">
                <a:latin typeface="Trebuchet MS" panose="020B0603020202020204" pitchFamily="34" charset="0"/>
              </a:rPr>
              <a:t>Collectivités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Territoriales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africaines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partenaires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sont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réparties</a:t>
            </a:r>
            <a:r>
              <a:rPr lang="en-US" dirty="0">
                <a:latin typeface="Trebuchet MS" panose="020B0603020202020204" pitchFamily="34" charset="0"/>
              </a:rPr>
              <a:t> sur les 8 </a:t>
            </a:r>
            <a:r>
              <a:rPr lang="en-US" dirty="0" err="1">
                <a:latin typeface="Trebuchet MS" panose="020B0603020202020204" pitchFamily="34" charset="0"/>
              </a:rPr>
              <a:t>Etats</a:t>
            </a:r>
            <a:r>
              <a:rPr lang="en-US" dirty="0">
                <a:latin typeface="Trebuchet MS" panose="020B0603020202020204" pitchFamily="34" charset="0"/>
              </a:rPr>
              <a:t> ci-après: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1.</a:t>
            </a:r>
            <a:r>
              <a:rPr lang="en-US" dirty="0">
                <a:latin typeface="Trebuchet MS" panose="020B0603020202020204" pitchFamily="34" charset="0"/>
              </a:rPr>
              <a:t> La </a:t>
            </a:r>
            <a:r>
              <a:rPr lang="en-US" dirty="0" err="1">
                <a:latin typeface="Trebuchet MS" panose="020B0603020202020204" pitchFamily="34" charset="0"/>
              </a:rPr>
              <a:t>côte</a:t>
            </a:r>
            <a:r>
              <a:rPr lang="en-US" dirty="0">
                <a:latin typeface="Trebuchet MS" panose="020B0603020202020204" pitchFamily="34" charset="0"/>
              </a:rPr>
              <a:t> d’Ivoire: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cinq</a:t>
            </a:r>
            <a:r>
              <a:rPr lang="en-US" dirty="0">
                <a:latin typeface="Trebuchet MS" panose="020B0603020202020204" pitchFamily="34" charset="0"/>
              </a:rPr>
              <a:t>,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2.</a:t>
            </a:r>
            <a:r>
              <a:rPr lang="en-US" dirty="0">
                <a:latin typeface="Trebuchet MS" panose="020B0603020202020204" pitchFamily="34" charset="0"/>
              </a:rPr>
              <a:t>Le Burkina Faso: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quatre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3.</a:t>
            </a:r>
            <a:r>
              <a:rPr lang="en-US" dirty="0">
                <a:latin typeface="Trebuchet MS" panose="020B0603020202020204" pitchFamily="34" charset="0"/>
              </a:rPr>
              <a:t>Le </a:t>
            </a:r>
            <a:r>
              <a:rPr lang="en-US" dirty="0" err="1">
                <a:latin typeface="Trebuchet MS" panose="020B0603020202020204" pitchFamily="34" charset="0"/>
              </a:rPr>
              <a:t>Sénégal</a:t>
            </a:r>
            <a:r>
              <a:rPr lang="en-US" dirty="0">
                <a:latin typeface="Trebuchet MS" panose="020B060302020202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trois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4.</a:t>
            </a:r>
            <a:r>
              <a:rPr lang="en-US" dirty="0">
                <a:latin typeface="Trebuchet MS" panose="020B0603020202020204" pitchFamily="34" charset="0"/>
              </a:rPr>
              <a:t> Le Benin: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deux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5.</a:t>
            </a:r>
            <a:r>
              <a:rPr lang="en-US" dirty="0">
                <a:latin typeface="Trebuchet MS" panose="020B0603020202020204" pitchFamily="34" charset="0"/>
              </a:rPr>
              <a:t> Le Mali: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deux</a:t>
            </a:r>
            <a:r>
              <a:rPr lang="en-US" dirty="0">
                <a:latin typeface="Trebuchet MS" panose="020B0603020202020204" pitchFamily="34" charset="0"/>
              </a:rPr>
              <a:t>,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6.</a:t>
            </a:r>
            <a:r>
              <a:rPr lang="en-US" dirty="0">
                <a:latin typeface="Trebuchet MS" panose="020B0603020202020204" pitchFamily="34" charset="0"/>
              </a:rPr>
              <a:t> Le </a:t>
            </a:r>
            <a:r>
              <a:rPr lang="en-US" dirty="0" err="1">
                <a:latin typeface="Trebuchet MS" panose="020B0603020202020204" pitchFamily="34" charset="0"/>
              </a:rPr>
              <a:t>Caméroun</a:t>
            </a:r>
            <a:r>
              <a:rPr lang="en-US" dirty="0">
                <a:latin typeface="Trebuchet MS" panose="020B0603020202020204" pitchFamily="34" charset="0"/>
              </a:rPr>
              <a:t>: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une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7. </a:t>
            </a:r>
            <a:r>
              <a:rPr lang="en-US" dirty="0" err="1">
                <a:latin typeface="Trebuchet MS" panose="020B0603020202020204" pitchFamily="34" charset="0"/>
              </a:rPr>
              <a:t>l‘Ouganda</a:t>
            </a:r>
            <a:r>
              <a:rPr lang="en-US" dirty="0">
                <a:latin typeface="Trebuchet MS" panose="020B0603020202020204" pitchFamily="34" charset="0"/>
              </a:rPr>
              <a:t>: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une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8.</a:t>
            </a:r>
            <a:r>
              <a:rPr lang="en-US" dirty="0">
                <a:latin typeface="Trebuchet MS" panose="020B0603020202020204" pitchFamily="34" charset="0"/>
              </a:rPr>
              <a:t>La </a:t>
            </a:r>
            <a:r>
              <a:rPr lang="en-US" dirty="0" err="1">
                <a:latin typeface="Trebuchet MS" panose="020B0603020202020204" pitchFamily="34" charset="0"/>
              </a:rPr>
              <a:t>Mauritanie: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une</a:t>
            </a:r>
            <a:r>
              <a:rPr lang="en-US" dirty="0">
                <a:latin typeface="Trebuchet MS" panose="020B0603020202020204" pitchFamily="34" charset="0"/>
              </a:rPr>
              <a:t> .</a:t>
            </a:r>
          </a:p>
          <a:p>
            <a:pPr algn="just">
              <a:lnSpc>
                <a:spcPct val="15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23109608"/>
              </p:ext>
            </p:extLst>
          </p:nvPr>
        </p:nvGraphicFramePr>
        <p:xfrm>
          <a:off x="7719" y="24261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3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41832" y="606929"/>
            <a:ext cx="3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II. Résultats de l’appel à projets</a:t>
            </a:r>
            <a:endParaRPr lang="fr-FR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0624" y="1092754"/>
            <a:ext cx="11686045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rebuchet MS" panose="020B0603020202020204" pitchFamily="34" charset="0"/>
              </a:rPr>
              <a:t>Le Comité technique, organe opérationnel du Fonds africain, s’est réuni à deux reprises pour examiner et évaluer sur les plans formes et fond les demandes d’appui émanant des Collectivités Territoriales.</a:t>
            </a: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0624" y="2081730"/>
            <a:ext cx="11703630" cy="87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rebuchet MS" panose="020B0603020202020204" pitchFamily="34" charset="0"/>
              </a:rPr>
              <a:t>Les résultats de ces travaux ont été soums pour validation et décision finale au Comité de Pilotage, organe stratégique de gestion du Fonds africain.</a:t>
            </a: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4623" y="3011785"/>
            <a:ext cx="1148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atin typeface="Trebuchet MS" panose="020B0603020202020204" pitchFamily="34" charset="0"/>
              </a:rPr>
              <a:t>Le 18 Janvier 2021, lors de sa 2</a:t>
            </a:r>
            <a:r>
              <a:rPr lang="fr-FR" baseline="30000" dirty="0" smtClean="0">
                <a:latin typeface="Trebuchet MS" panose="020B0603020202020204" pitchFamily="34" charset="0"/>
              </a:rPr>
              <a:t>ème</a:t>
            </a:r>
            <a:r>
              <a:rPr lang="fr-FR" dirty="0" smtClean="0">
                <a:latin typeface="Trebuchet MS" panose="020B0603020202020204" pitchFamily="34" charset="0"/>
              </a:rPr>
              <a:t> réunion, le Comité de Pilotage a validé les résultats des travaux du Comité technique.</a:t>
            </a:r>
            <a:endParaRPr lang="fr-FR" dirty="0">
              <a:latin typeface="Trebuchet MS" panose="020B0603020202020204" pitchFamily="34" charset="0"/>
            </a:endParaRP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155494485"/>
              </p:ext>
            </p:extLst>
          </p:nvPr>
        </p:nvGraphicFramePr>
        <p:xfrm>
          <a:off x="7719" y="24263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50624" y="4298900"/>
            <a:ext cx="1131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rebuchet MS" panose="020B0603020202020204" pitchFamily="34" charset="0"/>
              </a:rPr>
              <a:t>Les résultats définitifs du 1</a:t>
            </a:r>
            <a:r>
              <a:rPr lang="fr-FR" baseline="30000" dirty="0" smtClean="0">
                <a:latin typeface="Trebuchet MS" panose="020B0603020202020204" pitchFamily="34" charset="0"/>
              </a:rPr>
              <a:t>ère</a:t>
            </a:r>
            <a:r>
              <a:rPr lang="fr-FR" dirty="0" smtClean="0">
                <a:latin typeface="Trebuchet MS" panose="020B0603020202020204" pitchFamily="34" charset="0"/>
              </a:rPr>
              <a:t> appel à projets se présentent comme suit:</a:t>
            </a:r>
          </a:p>
          <a:p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4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F79108-38A7-4324-B0FE-B983606CC459}"/>
              </a:ext>
            </a:extLst>
          </p:cNvPr>
          <p:cNvSpPr txBox="1"/>
          <p:nvPr/>
        </p:nvSpPr>
        <p:spPr>
          <a:xfrm>
            <a:off x="308326" y="424939"/>
            <a:ext cx="970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A-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Demandes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non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éligibles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à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l’appui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du Fonds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B6EA6-3106-4368-A7AA-A77DF6621371}"/>
              </a:ext>
            </a:extLst>
          </p:cNvPr>
          <p:cNvSpPr txBox="1"/>
          <p:nvPr/>
        </p:nvSpPr>
        <p:spPr>
          <a:xfrm>
            <a:off x="105507" y="885411"/>
            <a:ext cx="1182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Cinq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smtClean="0">
                <a:latin typeface="Trebuchet MS" panose="020B060302020202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dirty="0" smtClean="0">
                <a:latin typeface="Trebuchet MS" panose="020B0603020202020204" pitchFamily="34" charset="0"/>
              </a:rPr>
              <a:t>) </a:t>
            </a:r>
            <a:r>
              <a:rPr lang="en-US" dirty="0" err="1" smtClean="0">
                <a:latin typeface="Trebuchet MS" panose="020B0603020202020204" pitchFamily="34" charset="0"/>
              </a:rPr>
              <a:t>demandes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ont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été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déclarées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non </a:t>
            </a:r>
            <a:r>
              <a:rPr lang="en-US" dirty="0" err="1">
                <a:latin typeface="Trebuchet MS" panose="020B0603020202020204" pitchFamily="34" charset="0"/>
              </a:rPr>
              <a:t>éligibles</a:t>
            </a:r>
            <a:r>
              <a:rPr lang="en-US" dirty="0">
                <a:latin typeface="Trebuchet MS" panose="020B0603020202020204" pitchFamily="34" charset="0"/>
              </a:rPr>
              <a:t> à </a:t>
            </a:r>
            <a:r>
              <a:rPr lang="en-US" dirty="0" err="1">
                <a:latin typeface="Trebuchet MS" panose="020B0603020202020204" pitchFamily="34" charset="0"/>
              </a:rPr>
              <a:t>l’appui</a:t>
            </a:r>
            <a:r>
              <a:rPr lang="en-US" dirty="0">
                <a:latin typeface="Trebuchet MS" panose="020B0603020202020204" pitchFamily="34" charset="0"/>
              </a:rPr>
              <a:t> du Fonds </a:t>
            </a:r>
            <a:r>
              <a:rPr lang="en-US" dirty="0" err="1">
                <a:latin typeface="Trebuchet MS" panose="020B0603020202020204" pitchFamily="34" charset="0"/>
              </a:rPr>
              <a:t>africain</a:t>
            </a:r>
            <a:r>
              <a:rPr lang="en-US" dirty="0">
                <a:latin typeface="Trebuchet MS" panose="020B0603020202020204" pitchFamily="34" charset="0"/>
              </a:rPr>
              <a:t> pour le non respect des dispositions du </a:t>
            </a:r>
            <a:r>
              <a:rPr lang="en-US" dirty="0" err="1">
                <a:latin typeface="Trebuchet MS" panose="020B0603020202020204" pitchFamily="34" charset="0"/>
              </a:rPr>
              <a:t>règlement</a:t>
            </a:r>
            <a:r>
              <a:rPr lang="en-US" dirty="0">
                <a:latin typeface="Trebuchet MS" panose="020B0603020202020204" pitchFamily="34" charset="0"/>
              </a:rPr>
              <a:t> de </a:t>
            </a:r>
            <a:r>
              <a:rPr lang="en-US" dirty="0" err="1">
                <a:latin typeface="Trebuchet MS" panose="020B0603020202020204" pitchFamily="34" charset="0"/>
              </a:rPr>
              <a:t>l’appel</a:t>
            </a:r>
            <a:r>
              <a:rPr lang="en-US" dirty="0">
                <a:latin typeface="Trebuchet MS" panose="020B0603020202020204" pitchFamily="34" charset="0"/>
              </a:rPr>
              <a:t> à </a:t>
            </a:r>
            <a:r>
              <a:rPr lang="en-US" dirty="0" err="1">
                <a:latin typeface="Trebuchet MS" panose="020B0603020202020204" pitchFamily="34" charset="0"/>
              </a:rPr>
              <a:t>projets</a:t>
            </a:r>
            <a:r>
              <a:rPr lang="en-US" dirty="0">
                <a:latin typeface="Trebuchet MS" panose="020B0603020202020204" pitchFamily="34" charset="0"/>
              </a:rPr>
              <a:t>. Il </a:t>
            </a:r>
            <a:r>
              <a:rPr lang="en-US" dirty="0" err="1">
                <a:latin typeface="Trebuchet MS" panose="020B0603020202020204" pitchFamily="34" charset="0"/>
              </a:rPr>
              <a:t>s’agit</a:t>
            </a:r>
            <a:r>
              <a:rPr lang="en-US" dirty="0">
                <a:latin typeface="Trebuchet MS" panose="020B0603020202020204" pitchFamily="34" charset="0"/>
              </a:rPr>
              <a:t> des </a:t>
            </a:r>
            <a:r>
              <a:rPr lang="en-US" dirty="0" err="1" smtClean="0">
                <a:latin typeface="Trebuchet MS" panose="020B0603020202020204" pitchFamily="34" charset="0"/>
              </a:rPr>
              <a:t>demandes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ci-après</a:t>
            </a:r>
            <a:r>
              <a:rPr lang="en-US" dirty="0" smtClean="0">
                <a:latin typeface="Trebuchet MS" panose="020B0603020202020204" pitchFamily="34" charset="0"/>
              </a:rPr>
              <a:t>:  </a:t>
            </a:r>
            <a:endParaRPr lang="en-US" dirty="0">
              <a:latin typeface="Trebuchet MS" panose="020B0603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7" y="1899882"/>
            <a:ext cx="11761108" cy="4975704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126464934"/>
              </p:ext>
            </p:extLst>
          </p:nvPr>
        </p:nvGraphicFramePr>
        <p:xfrm>
          <a:off x="7722" y="24266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5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D14E51-274A-4E1C-ADED-E97543728E2E}"/>
              </a:ext>
            </a:extLst>
          </p:cNvPr>
          <p:cNvSpPr/>
          <p:nvPr/>
        </p:nvSpPr>
        <p:spPr>
          <a:xfrm>
            <a:off x="87258" y="389496"/>
            <a:ext cx="435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B-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Dossiers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éligibles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à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l’appui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du Fonds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08CADF4B-3D06-442C-93C1-B1C337D4DE70}"/>
              </a:ext>
            </a:extLst>
          </p:cNvPr>
          <p:cNvSpPr txBox="1"/>
          <p:nvPr/>
        </p:nvSpPr>
        <p:spPr>
          <a:xfrm>
            <a:off x="87258" y="684726"/>
            <a:ext cx="1201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Onze  (11) 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demandes 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de soutien 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ont été déclarées éligibles au financement du Fonds africain qui 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vont bénéficier à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14 (quatorze)</a:t>
            </a:r>
            <a:r>
              <a:rPr lang="fr-FR" dirty="0">
                <a:latin typeface="Trebuchet MS" panose="020B0603020202020204" pitchFamily="34" charset="0"/>
                <a:cs typeface="Times New Roman" panose="02020603050405020304" pitchFamily="18" charset="0"/>
              </a:rPr>
              <a:t> Collectivités Territoriales africaines</a:t>
            </a:r>
            <a:r>
              <a:rPr lang="fr-FR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676993611"/>
              </p:ext>
            </p:extLst>
          </p:nvPr>
        </p:nvGraphicFramePr>
        <p:xfrm>
          <a:off x="7720" y="24263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59" y="1331057"/>
            <a:ext cx="12017484" cy="529367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860832" y="6506431"/>
            <a:ext cx="492967" cy="373746"/>
          </a:xfrm>
        </p:spPr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6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49632653"/>
              </p:ext>
            </p:extLst>
          </p:nvPr>
        </p:nvGraphicFramePr>
        <p:xfrm>
          <a:off x="7719" y="24263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0338" y="439621"/>
            <a:ext cx="861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a.</a:t>
            </a:r>
            <a:r>
              <a:rPr lang="fr-FR" dirty="0" smtClean="0">
                <a:latin typeface="Trebuchet MS" panose="020B0603020202020204" pitchFamily="34" charset="0"/>
              </a:rPr>
              <a:t> </a:t>
            </a:r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Répartition par Collectivités Territoriales et par pays d’appartenance</a:t>
            </a:r>
            <a:endParaRPr lang="fr-FR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04" y="885756"/>
            <a:ext cx="11975592" cy="595465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7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49632653"/>
              </p:ext>
            </p:extLst>
          </p:nvPr>
        </p:nvGraphicFramePr>
        <p:xfrm>
          <a:off x="7719" y="24263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" y="958416"/>
            <a:ext cx="11931396" cy="572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184638" y="518749"/>
            <a:ext cx="524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b.</a:t>
            </a:r>
            <a:r>
              <a:rPr lang="fr-FR" dirty="0" smtClean="0">
                <a:latin typeface="Trebuchet MS" panose="020B0603020202020204" pitchFamily="34" charset="0"/>
              </a:rPr>
              <a:t> </a:t>
            </a:r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Répartition par thématiques</a:t>
            </a:r>
            <a:endParaRPr lang="fr-FR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8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49632653"/>
              </p:ext>
            </p:extLst>
          </p:nvPr>
        </p:nvGraphicFramePr>
        <p:xfrm>
          <a:off x="7719" y="24263"/>
          <a:ext cx="10976066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096" y="1641889"/>
            <a:ext cx="11844704" cy="52161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4638" y="518749"/>
            <a:ext cx="524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</a:t>
            </a:r>
            <a:r>
              <a:rPr lang="fr-FR" dirty="0" smtClean="0">
                <a:latin typeface="Trebuchet MS" panose="020B0603020202020204" pitchFamily="34" charset="0"/>
              </a:rPr>
              <a:t> </a:t>
            </a:r>
            <a:r>
              <a:rPr lang="fr-FR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Répartition par sources de financement</a:t>
            </a:r>
            <a:endParaRPr lang="fr-FR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4637" y="1116623"/>
            <a:ext cx="1185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rebuchet MS" panose="020B0603020202020204" pitchFamily="34" charset="0"/>
              </a:rPr>
              <a:t>Le coût global des demandes déclarées éligibles au financement du Fonds africain s’élève à </a:t>
            </a:r>
            <a:r>
              <a:rPr lang="fr-F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27,18 Millions de Dh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F3FA-B52C-47D3-97D9-A696FC7A2AD4}" type="slidenum">
              <a:rPr lang="fr-FR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pPr/>
              <a:t>9</a:t>
            </a:fld>
            <a:endParaRPr lang="fr-F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0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3021</Words>
  <Application>Microsoft Office PowerPoint</Application>
  <PresentationFormat>Personnalisé</PresentationFormat>
  <Paragraphs>352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Sakkal Majalla</vt:lpstr>
      <vt:lpstr>Times New Roman</vt:lpstr>
      <vt:lpstr>Trebuchet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AMEUR MOSTAFA</dc:creator>
  <cp:lastModifiedBy>El Ammari Housna</cp:lastModifiedBy>
  <cp:revision>517</cp:revision>
  <dcterms:created xsi:type="dcterms:W3CDTF">2020-09-14T08:53:18Z</dcterms:created>
  <dcterms:modified xsi:type="dcterms:W3CDTF">2021-06-21T11:15:40Z</dcterms:modified>
</cp:coreProperties>
</file>